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73" r:id="rId7"/>
    <p:sldId id="261" r:id="rId8"/>
    <p:sldId id="267" r:id="rId9"/>
    <p:sldId id="268" r:id="rId10"/>
    <p:sldId id="269" r:id="rId11"/>
    <p:sldId id="270" r:id="rId12"/>
    <p:sldId id="272" r:id="rId13"/>
    <p:sldId id="271" r:id="rId14"/>
    <p:sldId id="262" r:id="rId15"/>
    <p:sldId id="264" r:id="rId16"/>
    <p:sldId id="266" r:id="rId17"/>
    <p:sldId id="263"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5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44"/>
    <p:restoredTop sz="94496"/>
  </p:normalViewPr>
  <p:slideViewPr>
    <p:cSldViewPr snapToGrid="0" snapToObjects="1">
      <p:cViewPr varScale="1">
        <p:scale>
          <a:sx n="142" d="100"/>
          <a:sy n="142" d="100"/>
        </p:scale>
        <p:origin x="7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50926-A6F9-4946-810F-65731EAE8C0A}" type="datetimeFigureOut">
              <a:rPr lang="en-US" smtClean="0"/>
              <a:t>5/24/22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DC9B8-239C-A14E-BFA9-F62F6639F782}" type="slidenum">
              <a:rPr lang="en-US" smtClean="0"/>
              <a:t>‹#›</a:t>
            </a:fld>
            <a:endParaRPr lang="en-US" dirty="0"/>
          </a:p>
        </p:txBody>
      </p:sp>
    </p:spTree>
    <p:extLst>
      <p:ext uri="{BB962C8B-B14F-4D97-AF65-F5344CB8AC3E}">
        <p14:creationId xmlns:p14="http://schemas.microsoft.com/office/powerpoint/2010/main" val="1810802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4DC9B8-239C-A14E-BFA9-F62F6639F782}" type="slidenum">
              <a:rPr lang="en-US" smtClean="0"/>
              <a:t>1</a:t>
            </a:fld>
            <a:endParaRPr lang="en-US" dirty="0"/>
          </a:p>
        </p:txBody>
      </p:sp>
    </p:spTree>
    <p:extLst>
      <p:ext uri="{BB962C8B-B14F-4D97-AF65-F5344CB8AC3E}">
        <p14:creationId xmlns:p14="http://schemas.microsoft.com/office/powerpoint/2010/main" val="1238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4DC9B8-239C-A14E-BFA9-F62F6639F782}" type="slidenum">
              <a:rPr lang="en-US" smtClean="0"/>
              <a:t>18</a:t>
            </a:fld>
            <a:endParaRPr lang="en-US" dirty="0"/>
          </a:p>
        </p:txBody>
      </p:sp>
    </p:spTree>
    <p:extLst>
      <p:ext uri="{BB962C8B-B14F-4D97-AF65-F5344CB8AC3E}">
        <p14:creationId xmlns:p14="http://schemas.microsoft.com/office/powerpoint/2010/main" val="2048548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36FC1D-2306-3546-8E9B-5B9D8672AC8D}" type="datetimeFigureOut">
              <a:rPr lang="en-US" smtClean="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679133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6FC1D-2306-3546-8E9B-5B9D8672AC8D}" type="datetimeFigureOut">
              <a:rPr lang="en-US" smtClean="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9282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6FC1D-2306-3546-8E9B-5B9D8672AC8D}" type="datetimeFigureOut">
              <a:rPr lang="en-US" smtClean="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018899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6FC1D-2306-3546-8E9B-5B9D8672AC8D}" type="datetimeFigureOut">
              <a:rPr lang="en-US" smtClean="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31326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36FC1D-2306-3546-8E9B-5B9D8672AC8D}" type="datetimeFigureOut">
              <a:rPr lang="en-US" smtClean="0"/>
              <a:t>5/24/22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616420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36FC1D-2306-3546-8E9B-5B9D8672AC8D}" type="datetimeFigureOut">
              <a:rPr lang="en-US" smtClean="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50762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36FC1D-2306-3546-8E9B-5B9D8672AC8D}" type="datetimeFigureOut">
              <a:rPr lang="en-US" smtClean="0"/>
              <a:t>5/24/22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562043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36FC1D-2306-3546-8E9B-5B9D8672AC8D}" type="datetimeFigureOut">
              <a:rPr lang="en-US" smtClean="0"/>
              <a:t>5/24/22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63471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36FC1D-2306-3546-8E9B-5B9D8672AC8D}" type="datetimeFigureOut">
              <a:rPr lang="en-US" smtClean="0"/>
              <a:t>5/24/22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881817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36FC1D-2306-3546-8E9B-5B9D8672AC8D}" type="datetimeFigureOut">
              <a:rPr lang="en-US" smtClean="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72222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36FC1D-2306-3546-8E9B-5B9D8672AC8D}" type="datetimeFigureOut">
              <a:rPr lang="en-US" smtClean="0"/>
              <a:t>5/24/22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B1D-8FDF-8741-B176-242BD9DFA95C}" type="slidenum">
              <a:rPr lang="en-US" smtClean="0"/>
              <a:t>‹#›</a:t>
            </a:fld>
            <a:endParaRPr lang="en-US" dirty="0"/>
          </a:p>
        </p:txBody>
      </p:sp>
    </p:spTree>
    <p:extLst>
      <p:ext uri="{BB962C8B-B14F-4D97-AF65-F5344CB8AC3E}">
        <p14:creationId xmlns:p14="http://schemas.microsoft.com/office/powerpoint/2010/main" val="173030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6FC1D-2306-3546-8E9B-5B9D8672AC8D}" type="datetimeFigureOut">
              <a:rPr lang="en-US" smtClean="0"/>
              <a:t>5/24/22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B1D-8FDF-8741-B176-242BD9DFA95C}" type="slidenum">
              <a:rPr lang="en-US" smtClean="0"/>
              <a:t>‹#›</a:t>
            </a:fld>
            <a:endParaRPr lang="en-US" dirty="0"/>
          </a:p>
        </p:txBody>
      </p:sp>
    </p:spTree>
    <p:extLst>
      <p:ext uri="{BB962C8B-B14F-4D97-AF65-F5344CB8AC3E}">
        <p14:creationId xmlns:p14="http://schemas.microsoft.com/office/powerpoint/2010/main" val="1094417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p>
        </p:txBody>
      </p:sp>
      <p:pic>
        <p:nvPicPr>
          <p:cNvPr id="4" name="Picture 3"/>
          <p:cNvPicPr>
            <a:picLocks noChangeAspect="1"/>
          </p:cNvPicPr>
          <p:nvPr/>
        </p:nvPicPr>
        <p:blipFill>
          <a:blip r:embed="rId3"/>
          <a:stretch>
            <a:fillRect/>
          </a:stretch>
        </p:blipFill>
        <p:spPr>
          <a:xfrm>
            <a:off x="291274" y="393409"/>
            <a:ext cx="11468926" cy="4378096"/>
          </a:xfrm>
          <a:prstGeom prst="rect">
            <a:avLst/>
          </a:prstGeom>
        </p:spPr>
      </p:pic>
      <p:sp>
        <p:nvSpPr>
          <p:cNvPr id="5" name="TextBox 4"/>
          <p:cNvSpPr txBox="1"/>
          <p:nvPr/>
        </p:nvSpPr>
        <p:spPr>
          <a:xfrm>
            <a:off x="431800" y="3048271"/>
            <a:ext cx="11468925" cy="3416320"/>
          </a:xfrm>
          <a:prstGeom prst="rect">
            <a:avLst/>
          </a:prstGeom>
          <a:noFill/>
        </p:spPr>
        <p:txBody>
          <a:bodyPr wrap="square" rtlCol="0">
            <a:spAutoFit/>
          </a:bodyPr>
          <a:lstStyle/>
          <a:p>
            <a:pPr algn="ctr"/>
            <a:r>
              <a:rPr lang="en-US" sz="2400" dirty="0"/>
              <a:t>		</a:t>
            </a:r>
            <a:r>
              <a:rPr lang="en-US" sz="2400" b="1" dirty="0"/>
              <a:t>How can we, the Body of Christ, </a:t>
            </a:r>
          </a:p>
          <a:p>
            <a:pPr algn="ctr"/>
            <a:r>
              <a:rPr lang="en-US" sz="2400" b="1" dirty="0"/>
              <a:t>		do more for the widows in our community?</a:t>
            </a:r>
          </a:p>
          <a:p>
            <a:pPr algn="ctr"/>
            <a:endParaRPr lang="en-US" sz="2400" dirty="0"/>
          </a:p>
          <a:p>
            <a:pPr algn="ctr"/>
            <a:endParaRPr lang="en-US" sz="2400" dirty="0"/>
          </a:p>
          <a:p>
            <a:pPr algn="ctr"/>
            <a:r>
              <a:rPr lang="en-US" sz="2400" dirty="0"/>
              <a:t>The Bible commands us to “</a:t>
            </a:r>
            <a:r>
              <a:rPr lang="en-US" sz="2400" b="1" dirty="0"/>
              <a:t>plead for the widow</a:t>
            </a:r>
            <a:r>
              <a:rPr lang="en-US" sz="2400" dirty="0"/>
              <a:t>”.  Too often, the perception is that once a funeral is over and a widow begins to appear to have regained normality in her life no need exists for her care.  Nothing can be further from the truth. </a:t>
            </a:r>
          </a:p>
          <a:p>
            <a:pPr algn="ctr"/>
            <a:endParaRPr lang="en-US" sz="2400" dirty="0"/>
          </a:p>
          <a:p>
            <a:pPr algn="ctr"/>
            <a:r>
              <a:rPr lang="en-US" sz="2400" dirty="0"/>
              <a:t>The following quotes come from Stand in the Gap widows. </a:t>
            </a:r>
          </a:p>
        </p:txBody>
      </p:sp>
      <p:sp>
        <p:nvSpPr>
          <p:cNvPr id="3" name="TextBox 2">
            <a:extLst>
              <a:ext uri="{FF2B5EF4-FFF2-40B4-BE49-F238E27FC236}">
                <a16:creationId xmlns:a16="http://schemas.microsoft.com/office/drawing/2014/main" id="{BDF514D5-C0C9-CF97-C51F-EDBF23989170}"/>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399220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DA341C2-2CED-6E4D-90FA-C0350E211474}"/>
              </a:ext>
            </a:extLst>
          </p:cNvPr>
          <p:cNvSpPr>
            <a:spLocks noGrp="1"/>
          </p:cNvSpPr>
          <p:nvPr>
            <p:ph type="body" sz="half" idx="2"/>
          </p:nvPr>
        </p:nvSpPr>
        <p:spPr>
          <a:xfrm>
            <a:off x="4355869" y="1463039"/>
            <a:ext cx="7248698" cy="4921135"/>
          </a:xfrm>
        </p:spPr>
        <p:txBody>
          <a:bodyPr/>
          <a:lstStyle/>
          <a:p>
            <a:br>
              <a:rPr lang="en-US" dirty="0"/>
            </a:br>
            <a:endParaRPr lang="en-US" dirty="0"/>
          </a:p>
          <a:p>
            <a:r>
              <a:rPr lang="en-US" sz="1800" dirty="0"/>
              <a:t>Repeatedly, widows have told SITGM they need practical help.  Our widow programs provide for their needs through our home maintenance and car care ministries.  </a:t>
            </a:r>
          </a:p>
          <a:p>
            <a:br>
              <a:rPr lang="en-US" sz="1800" dirty="0"/>
            </a:br>
            <a:endParaRPr lang="en-US" sz="1800" dirty="0"/>
          </a:p>
          <a:p>
            <a:r>
              <a:rPr lang="en-US" sz="1800" dirty="0"/>
              <a:t>Widows need information and assistance on issues concerning their home and car maintenance, they need help finding quality products and qualified service providers, and they need advice and guidance from a trusted and knowledgeable church family member.</a:t>
            </a:r>
          </a:p>
          <a:p>
            <a:endParaRPr lang="en-US" dirty="0"/>
          </a:p>
        </p:txBody>
      </p:sp>
      <p:pic>
        <p:nvPicPr>
          <p:cNvPr id="5" name="Picture 4">
            <a:extLst>
              <a:ext uri="{FF2B5EF4-FFF2-40B4-BE49-F238E27FC236}">
                <a16:creationId xmlns:a16="http://schemas.microsoft.com/office/drawing/2014/main" id="{F6D04265-FDF2-D947-A391-B56067C63BE0}"/>
              </a:ext>
            </a:extLst>
          </p:cNvPr>
          <p:cNvPicPr/>
          <p:nvPr/>
        </p:nvPicPr>
        <p:blipFill>
          <a:blip r:embed="rId2"/>
          <a:stretch>
            <a:fillRect/>
          </a:stretch>
        </p:blipFill>
        <p:spPr>
          <a:xfrm>
            <a:off x="424757" y="515388"/>
            <a:ext cx="3515476" cy="3142211"/>
          </a:xfrm>
          <a:prstGeom prst="rect">
            <a:avLst/>
          </a:prstGeom>
        </p:spPr>
      </p:pic>
      <p:sp>
        <p:nvSpPr>
          <p:cNvPr id="6" name="TextBox 5">
            <a:extLst>
              <a:ext uri="{FF2B5EF4-FFF2-40B4-BE49-F238E27FC236}">
                <a16:creationId xmlns:a16="http://schemas.microsoft.com/office/drawing/2014/main" id="{A9E805B6-CA65-2174-4953-846C2CF626AE}"/>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32923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47E475E-A638-A248-9997-3FD89B82D317}"/>
              </a:ext>
            </a:extLst>
          </p:cNvPr>
          <p:cNvSpPr>
            <a:spLocks noGrp="1"/>
          </p:cNvSpPr>
          <p:nvPr>
            <p:ph type="body" sz="half" idx="2"/>
          </p:nvPr>
        </p:nvSpPr>
        <p:spPr>
          <a:xfrm>
            <a:off x="912423" y="764771"/>
            <a:ext cx="5860270" cy="5735782"/>
          </a:xfrm>
        </p:spPr>
        <p:txBody>
          <a:bodyPr>
            <a:normAutofit/>
          </a:bodyPr>
          <a:lstStyle/>
          <a:p>
            <a:r>
              <a:rPr lang="en-US" sz="1800" dirty="0"/>
              <a:t>A Car Care Ministry is designed to help the widowed women of your church and community with basic car care needs such as:  washing, vacuuming, oil checks, fluid checks, belts and hose inspection, tire pressure and checking the car for any needed repairs.  The widow can receive free, proper care and valuable advice concerning her car’s condition.</a:t>
            </a:r>
          </a:p>
          <a:p>
            <a:br>
              <a:rPr lang="en-US" sz="1800" dirty="0"/>
            </a:br>
            <a:endParaRPr lang="en-US" sz="1800" dirty="0"/>
          </a:p>
          <a:p>
            <a:r>
              <a:rPr lang="en-US" sz="1800" i="1" dirty="0">
                <a:solidFill>
                  <a:srgbClr val="945200"/>
                </a:solidFill>
              </a:rPr>
              <a:t>“The car care clinic made me feel more empowered to deal with my car and its repair and maintenance.  I trust them to give me honest advice.” - Widow Voice</a:t>
            </a:r>
            <a:endParaRPr lang="en-US" sz="1800" dirty="0">
              <a:solidFill>
                <a:srgbClr val="945200"/>
              </a:solidFill>
            </a:endParaRPr>
          </a:p>
          <a:p>
            <a:br>
              <a:rPr lang="en-US" sz="1800" dirty="0">
                <a:solidFill>
                  <a:srgbClr val="945200"/>
                </a:solidFill>
              </a:rPr>
            </a:br>
            <a:endParaRPr lang="en-US" sz="1800" dirty="0">
              <a:solidFill>
                <a:srgbClr val="945200"/>
              </a:solidFill>
            </a:endParaRPr>
          </a:p>
          <a:p>
            <a:r>
              <a:rPr lang="en-US" sz="1800" i="1" dirty="0">
                <a:solidFill>
                  <a:srgbClr val="945200"/>
                </a:solidFill>
              </a:rPr>
              <a:t>“I always feel ignorant when I go to a garage and feel they could easily take advantage of me.  Now I can feel safe that my car will be taken car of and I will receive honest advice.”  </a:t>
            </a:r>
          </a:p>
          <a:p>
            <a:r>
              <a:rPr lang="en-US" sz="1800" i="1" dirty="0">
                <a:solidFill>
                  <a:srgbClr val="945200"/>
                </a:solidFill>
              </a:rPr>
              <a:t> - Widow Voice</a:t>
            </a:r>
            <a:endParaRPr lang="en-US" sz="1800" dirty="0">
              <a:solidFill>
                <a:srgbClr val="945200"/>
              </a:solidFill>
            </a:endParaRPr>
          </a:p>
          <a:p>
            <a:endParaRPr lang="en-US" dirty="0"/>
          </a:p>
        </p:txBody>
      </p:sp>
      <p:pic>
        <p:nvPicPr>
          <p:cNvPr id="5" name="Picture 4">
            <a:extLst>
              <a:ext uri="{FF2B5EF4-FFF2-40B4-BE49-F238E27FC236}">
                <a16:creationId xmlns:a16="http://schemas.microsoft.com/office/drawing/2014/main" id="{36B93C80-2F22-6A4C-B4F4-00AF5056FC11}"/>
              </a:ext>
            </a:extLst>
          </p:cNvPr>
          <p:cNvPicPr/>
          <p:nvPr/>
        </p:nvPicPr>
        <p:blipFill>
          <a:blip r:embed="rId2"/>
          <a:stretch>
            <a:fillRect/>
          </a:stretch>
        </p:blipFill>
        <p:spPr>
          <a:xfrm>
            <a:off x="7659831" y="1348046"/>
            <a:ext cx="3619746" cy="3689465"/>
          </a:xfrm>
          <a:prstGeom prst="rect">
            <a:avLst/>
          </a:prstGeom>
        </p:spPr>
      </p:pic>
      <p:sp>
        <p:nvSpPr>
          <p:cNvPr id="6" name="TextBox 5">
            <a:extLst>
              <a:ext uri="{FF2B5EF4-FFF2-40B4-BE49-F238E27FC236}">
                <a16:creationId xmlns:a16="http://schemas.microsoft.com/office/drawing/2014/main" id="{D60582B2-97CF-A829-60DA-BBF537E5626F}"/>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492129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16CE28F-F8A0-7441-BA80-5439A832801A}"/>
              </a:ext>
            </a:extLst>
          </p:cNvPr>
          <p:cNvSpPr>
            <a:spLocks noGrp="1"/>
          </p:cNvSpPr>
          <p:nvPr>
            <p:ph type="body" sz="half" idx="2"/>
          </p:nvPr>
        </p:nvSpPr>
        <p:spPr>
          <a:xfrm>
            <a:off x="839788" y="631767"/>
            <a:ext cx="5078874" cy="5237221"/>
          </a:xfrm>
        </p:spPr>
        <p:txBody>
          <a:bodyPr/>
          <a:lstStyle/>
          <a:p>
            <a:br>
              <a:rPr lang="en-US" dirty="0"/>
            </a:br>
            <a:endParaRPr lang="en-US" dirty="0"/>
          </a:p>
          <a:p>
            <a:r>
              <a:rPr lang="en-US" dirty="0"/>
              <a:t>One of our practical needs ministries is a Home Maintenance Ministry called Widow Saturday.   It is constructed to help widows with minor repair projects around the house.  </a:t>
            </a:r>
          </a:p>
          <a:p>
            <a:r>
              <a:rPr lang="en-US" dirty="0"/>
              <a:t>Widows tell us they often feel vulnerable when it comes to getting work done on their homes.  Having a trusted church volunteer provide helpful advice and repair work means a great deal to widows.</a:t>
            </a:r>
          </a:p>
          <a:p>
            <a:br>
              <a:rPr lang="en-US" dirty="0"/>
            </a:br>
            <a:endParaRPr lang="en-US" dirty="0"/>
          </a:p>
          <a:p>
            <a:r>
              <a:rPr lang="en-US" i="1" dirty="0">
                <a:solidFill>
                  <a:srgbClr val="945200"/>
                </a:solidFill>
              </a:rPr>
              <a:t>“When my husband was alive, we divided our responsibilities and he took care of maintaining the house.  If something goes wrong, I don’t even know where to turn off the water.”  - Widow Voice</a:t>
            </a:r>
            <a:endParaRPr lang="en-US" dirty="0">
              <a:solidFill>
                <a:srgbClr val="945200"/>
              </a:solidFill>
            </a:endParaRPr>
          </a:p>
          <a:p>
            <a:endParaRPr lang="en-US" dirty="0"/>
          </a:p>
        </p:txBody>
      </p:sp>
      <p:pic>
        <p:nvPicPr>
          <p:cNvPr id="5" name="Picture 4">
            <a:extLst>
              <a:ext uri="{FF2B5EF4-FFF2-40B4-BE49-F238E27FC236}">
                <a16:creationId xmlns:a16="http://schemas.microsoft.com/office/drawing/2014/main" id="{F2E7D7B7-4446-AA4A-871D-449845C35890}"/>
              </a:ext>
            </a:extLst>
          </p:cNvPr>
          <p:cNvPicPr>
            <a:picLocks noChangeAspect="1"/>
          </p:cNvPicPr>
          <p:nvPr/>
        </p:nvPicPr>
        <p:blipFill>
          <a:blip r:embed="rId2"/>
          <a:stretch>
            <a:fillRect/>
          </a:stretch>
        </p:blipFill>
        <p:spPr>
          <a:xfrm>
            <a:off x="7852756" y="425795"/>
            <a:ext cx="3102337" cy="2649913"/>
          </a:xfrm>
          <a:prstGeom prst="rect">
            <a:avLst/>
          </a:prstGeom>
        </p:spPr>
      </p:pic>
      <p:sp>
        <p:nvSpPr>
          <p:cNvPr id="6" name="TextBox 5">
            <a:extLst>
              <a:ext uri="{FF2B5EF4-FFF2-40B4-BE49-F238E27FC236}">
                <a16:creationId xmlns:a16="http://schemas.microsoft.com/office/drawing/2014/main" id="{85992D39-2E1D-9847-7AC6-ED8048ED4DED}"/>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042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74CCC21-DB76-3F43-BC0D-5095A355AC30}"/>
              </a:ext>
            </a:extLst>
          </p:cNvPr>
          <p:cNvSpPr>
            <a:spLocks noGrp="1"/>
          </p:cNvSpPr>
          <p:nvPr>
            <p:ph type="body" sz="half" idx="2"/>
          </p:nvPr>
        </p:nvSpPr>
        <p:spPr>
          <a:xfrm>
            <a:off x="4738254" y="1230283"/>
            <a:ext cx="6451196" cy="5253643"/>
          </a:xfrm>
        </p:spPr>
        <p:txBody>
          <a:bodyPr/>
          <a:lstStyle/>
          <a:p>
            <a:r>
              <a:rPr lang="en-US" sz="1800" dirty="0"/>
              <a:t>The ministry purpose is to covey the light and love found in Jesus Christ through correspondence.  </a:t>
            </a:r>
          </a:p>
          <a:p>
            <a:r>
              <a:rPr lang="en-US" sz="1800" dirty="0"/>
              <a:t>Remembering a widow on her birthday, Valentine’s Day, Christmas, Thanksgiving, the day her husband went home, etc., will express our love and show we have not forgotten them.</a:t>
            </a:r>
          </a:p>
          <a:p>
            <a:br>
              <a:rPr lang="en-US" sz="1800" dirty="0"/>
            </a:br>
            <a:endParaRPr lang="en-US" sz="1800" dirty="0"/>
          </a:p>
          <a:p>
            <a:r>
              <a:rPr lang="en-US" sz="1800" i="1" dirty="0">
                <a:solidFill>
                  <a:srgbClr val="945200"/>
                </a:solidFill>
              </a:rPr>
              <a:t>“The cards, the calls, the visits, they all stopped.  No one told me to my face but they had all moved on with their lives.”  Widow Voice</a:t>
            </a:r>
          </a:p>
          <a:p>
            <a:endParaRPr lang="en-US" sz="1800" dirty="0">
              <a:solidFill>
                <a:srgbClr val="945200"/>
              </a:solidFill>
            </a:endParaRPr>
          </a:p>
          <a:p>
            <a:r>
              <a:rPr lang="en-US" sz="1800" i="1" dirty="0">
                <a:solidFill>
                  <a:srgbClr val="945200"/>
                </a:solidFill>
              </a:rPr>
              <a:t>“The most loving thing you can do for me is to tell me you remember my husband.” - Widow Voice</a:t>
            </a:r>
            <a:endParaRPr lang="en-US" sz="1800" dirty="0">
              <a:solidFill>
                <a:srgbClr val="945200"/>
              </a:solidFill>
            </a:endParaRPr>
          </a:p>
          <a:p>
            <a:endParaRPr lang="en-US" dirty="0"/>
          </a:p>
        </p:txBody>
      </p:sp>
      <p:pic>
        <p:nvPicPr>
          <p:cNvPr id="5" name="Picture 4">
            <a:extLst>
              <a:ext uri="{FF2B5EF4-FFF2-40B4-BE49-F238E27FC236}">
                <a16:creationId xmlns:a16="http://schemas.microsoft.com/office/drawing/2014/main" id="{9F838368-EE9C-5044-B794-6A1AE136161A}"/>
              </a:ext>
            </a:extLst>
          </p:cNvPr>
          <p:cNvPicPr/>
          <p:nvPr/>
        </p:nvPicPr>
        <p:blipFill>
          <a:blip r:embed="rId2"/>
          <a:stretch>
            <a:fillRect/>
          </a:stretch>
        </p:blipFill>
        <p:spPr>
          <a:xfrm>
            <a:off x="539864" y="1508182"/>
            <a:ext cx="3982259" cy="3462829"/>
          </a:xfrm>
          <a:prstGeom prst="rect">
            <a:avLst/>
          </a:prstGeom>
        </p:spPr>
      </p:pic>
      <p:sp>
        <p:nvSpPr>
          <p:cNvPr id="6" name="TextBox 5">
            <a:extLst>
              <a:ext uri="{FF2B5EF4-FFF2-40B4-BE49-F238E27FC236}">
                <a16:creationId xmlns:a16="http://schemas.microsoft.com/office/drawing/2014/main" id="{529B7A65-2239-4D88-429A-5F337CF47516}"/>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9816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9" name="Picture 8"/>
          <p:cNvPicPr>
            <a:picLocks noChangeAspect="1"/>
          </p:cNvPicPr>
          <p:nvPr/>
        </p:nvPicPr>
        <p:blipFill>
          <a:blip r:embed="rId2"/>
          <a:stretch>
            <a:fillRect/>
          </a:stretch>
        </p:blipFill>
        <p:spPr>
          <a:xfrm>
            <a:off x="3056020" y="1257299"/>
            <a:ext cx="5119665" cy="4373479"/>
          </a:xfrm>
          <a:prstGeom prst="rect">
            <a:avLst/>
          </a:prstGeom>
        </p:spPr>
      </p:pic>
      <p:sp>
        <p:nvSpPr>
          <p:cNvPr id="10" name="TextBox 9"/>
          <p:cNvSpPr txBox="1"/>
          <p:nvPr/>
        </p:nvSpPr>
        <p:spPr>
          <a:xfrm>
            <a:off x="4772025" y="3120872"/>
            <a:ext cx="3403660" cy="1446550"/>
          </a:xfrm>
          <a:prstGeom prst="rect">
            <a:avLst/>
          </a:prstGeom>
          <a:noFill/>
        </p:spPr>
        <p:txBody>
          <a:bodyPr wrap="square" rtlCol="0">
            <a:spAutoFit/>
          </a:bodyPr>
          <a:lstStyle/>
          <a:p>
            <a:r>
              <a:rPr lang="en-US" sz="4400" dirty="0"/>
              <a:t>Thoughts</a:t>
            </a:r>
          </a:p>
          <a:p>
            <a:r>
              <a:rPr lang="en-US" sz="4400" dirty="0"/>
              <a:t>    Questions</a:t>
            </a:r>
          </a:p>
        </p:txBody>
      </p:sp>
    </p:spTree>
    <p:extLst>
      <p:ext uri="{BB962C8B-B14F-4D97-AF65-F5344CB8AC3E}">
        <p14:creationId xmlns:p14="http://schemas.microsoft.com/office/powerpoint/2010/main" val="471611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4" name="Picture 3"/>
          <p:cNvPicPr>
            <a:picLocks noChangeAspect="1"/>
          </p:cNvPicPr>
          <p:nvPr/>
        </p:nvPicPr>
        <p:blipFill>
          <a:blip r:embed="rId2"/>
          <a:stretch>
            <a:fillRect/>
          </a:stretch>
        </p:blipFill>
        <p:spPr>
          <a:xfrm>
            <a:off x="454778" y="457200"/>
            <a:ext cx="2565400" cy="2832100"/>
          </a:xfrm>
          <a:prstGeom prst="rect">
            <a:avLst/>
          </a:prstGeom>
        </p:spPr>
      </p:pic>
      <p:sp>
        <p:nvSpPr>
          <p:cNvPr id="7" name="Rectangle 6"/>
          <p:cNvSpPr/>
          <p:nvPr/>
        </p:nvSpPr>
        <p:spPr>
          <a:xfrm>
            <a:off x="3020178" y="344177"/>
            <a:ext cx="8530138" cy="4339650"/>
          </a:xfrm>
          <a:prstGeom prst="rect">
            <a:avLst/>
          </a:prstGeom>
        </p:spPr>
        <p:txBody>
          <a:bodyPr wrap="square">
            <a:spAutoFit/>
          </a:bodyPr>
          <a:lstStyle/>
          <a:p>
            <a:pPr algn="ctr"/>
            <a:r>
              <a:rPr lang="en-US" sz="1600" b="1" dirty="0"/>
              <a:t>WIDOW RESPONSE CARD</a:t>
            </a:r>
          </a:p>
          <a:p>
            <a:endParaRPr lang="en-US" sz="1600" b="1" dirty="0"/>
          </a:p>
          <a:p>
            <a:r>
              <a:rPr lang="en-US" sz="1600" b="1" dirty="0"/>
              <a:t>I would like to join:</a:t>
            </a:r>
            <a:endParaRPr lang="en-US" sz="1600" dirty="0"/>
          </a:p>
          <a:p>
            <a:r>
              <a:rPr lang="en-US" sz="1600" b="1" dirty="0"/>
              <a:t> </a:t>
            </a:r>
            <a:endParaRPr lang="en-US" sz="1600" dirty="0"/>
          </a:p>
          <a:p>
            <a:r>
              <a:rPr lang="en-US" sz="1600" dirty="0"/>
              <a:t>__ Small Group Ministry</a:t>
            </a:r>
          </a:p>
          <a:p>
            <a:r>
              <a:rPr lang="en-US" sz="1600" dirty="0"/>
              <a:t>__ Social Ministry</a:t>
            </a:r>
          </a:p>
          <a:p>
            <a:r>
              <a:rPr lang="en-US" sz="1600" dirty="0"/>
              <a:t>	</a:t>
            </a:r>
          </a:p>
          <a:p>
            <a:r>
              <a:rPr lang="en-US" sz="1600" b="1" dirty="0"/>
              <a:t>Please rank your widow ministry needs in order 1-5 of importance of need.  </a:t>
            </a:r>
          </a:p>
          <a:p>
            <a:r>
              <a:rPr lang="en-US" sz="1600" b="1" dirty="0"/>
              <a:t>1 being the most important.</a:t>
            </a:r>
            <a:endParaRPr lang="en-US" sz="1600" dirty="0"/>
          </a:p>
          <a:p>
            <a:r>
              <a:rPr lang="en-US" sz="1600" b="1" dirty="0"/>
              <a:t> </a:t>
            </a:r>
            <a:endParaRPr lang="en-US" sz="1600" dirty="0"/>
          </a:p>
          <a:p>
            <a:r>
              <a:rPr lang="en-US" sz="1600" dirty="0"/>
              <a:t>__ Social Ministry</a:t>
            </a:r>
          </a:p>
          <a:p>
            <a:r>
              <a:rPr lang="en-US" sz="1600" dirty="0"/>
              <a:t>__ Small Group Ministry</a:t>
            </a:r>
          </a:p>
          <a:p>
            <a:r>
              <a:rPr lang="en-US" sz="1600" dirty="0"/>
              <a:t>__ Car Care Ministry</a:t>
            </a:r>
          </a:p>
          <a:p>
            <a:r>
              <a:rPr lang="en-US" sz="1600" dirty="0"/>
              <a:t>__ Home Maintenance Ministry</a:t>
            </a:r>
          </a:p>
          <a:p>
            <a:r>
              <a:rPr lang="en-US" sz="1600" dirty="0"/>
              <a:t>__ Card &amp; Book Ministry </a:t>
            </a:r>
          </a:p>
          <a:p>
            <a:br>
              <a:rPr lang="en-US" dirty="0">
                <a:latin typeface="Helvetica" charset="0"/>
              </a:rPr>
            </a:br>
            <a:endParaRPr lang="en-US" dirty="0">
              <a:effectLst/>
              <a:latin typeface="Helvetica" charset="0"/>
            </a:endParaRPr>
          </a:p>
        </p:txBody>
      </p:sp>
      <p:sp>
        <p:nvSpPr>
          <p:cNvPr id="8" name="Rectangle 7"/>
          <p:cNvSpPr/>
          <p:nvPr/>
        </p:nvSpPr>
        <p:spPr>
          <a:xfrm>
            <a:off x="240632" y="4205499"/>
            <a:ext cx="11694694" cy="2308324"/>
          </a:xfrm>
          <a:prstGeom prst="rect">
            <a:avLst/>
          </a:prstGeom>
        </p:spPr>
        <p:txBody>
          <a:bodyPr wrap="square">
            <a:spAutoFit/>
          </a:bodyPr>
          <a:lstStyle/>
          <a:p>
            <a:r>
              <a:rPr lang="en-US" dirty="0"/>
              <a:t>____________________________________________________________________________________________________Name   ____________________________________________________________________________________________________Phone # ____________________________________________________________________________________________________Email</a:t>
            </a:r>
          </a:p>
          <a:p>
            <a:r>
              <a:rPr lang="en-US" dirty="0"/>
              <a:t>____________________________________________________________________________________________________Address</a:t>
            </a:r>
          </a:p>
        </p:txBody>
      </p:sp>
      <p:sp>
        <p:nvSpPr>
          <p:cNvPr id="6" name="TextBox 5">
            <a:extLst>
              <a:ext uri="{FF2B5EF4-FFF2-40B4-BE49-F238E27FC236}">
                <a16:creationId xmlns:a16="http://schemas.microsoft.com/office/drawing/2014/main" id="{18F78DD5-1D26-B3D8-B161-5DBDC6EACB1A}"/>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305939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4" name="Picture 3"/>
          <p:cNvPicPr>
            <a:picLocks noChangeAspect="1"/>
          </p:cNvPicPr>
          <p:nvPr/>
        </p:nvPicPr>
        <p:blipFill>
          <a:blip r:embed="rId2"/>
          <a:stretch>
            <a:fillRect/>
          </a:stretch>
        </p:blipFill>
        <p:spPr>
          <a:xfrm>
            <a:off x="454778" y="457200"/>
            <a:ext cx="2565400" cy="2832100"/>
          </a:xfrm>
          <a:prstGeom prst="rect">
            <a:avLst/>
          </a:prstGeom>
        </p:spPr>
      </p:pic>
      <p:sp>
        <p:nvSpPr>
          <p:cNvPr id="7" name="Rectangle 6"/>
          <p:cNvSpPr/>
          <p:nvPr/>
        </p:nvSpPr>
        <p:spPr>
          <a:xfrm>
            <a:off x="3405188" y="344177"/>
            <a:ext cx="8145128" cy="3077766"/>
          </a:xfrm>
          <a:prstGeom prst="rect">
            <a:avLst/>
          </a:prstGeom>
        </p:spPr>
        <p:txBody>
          <a:bodyPr wrap="square">
            <a:spAutoFit/>
          </a:bodyPr>
          <a:lstStyle/>
          <a:p>
            <a:pPr algn="ctr"/>
            <a:r>
              <a:rPr lang="en-US" sz="1600" b="1" dirty="0"/>
              <a:t>VOLUNTEER RESPONSE CARD</a:t>
            </a:r>
          </a:p>
          <a:p>
            <a:endParaRPr lang="en-US" sz="1600" b="1" dirty="0"/>
          </a:p>
          <a:p>
            <a:r>
              <a:rPr lang="en-US" b="1" dirty="0"/>
              <a:t>I would like to volunteer:</a:t>
            </a:r>
            <a:endParaRPr lang="en-US" dirty="0"/>
          </a:p>
          <a:p>
            <a:r>
              <a:rPr lang="en-US" b="1" dirty="0"/>
              <a:t> </a:t>
            </a:r>
            <a:endParaRPr lang="en-US" dirty="0"/>
          </a:p>
          <a:p>
            <a:r>
              <a:rPr lang="en-US" dirty="0"/>
              <a:t>__ Social Ministry</a:t>
            </a:r>
          </a:p>
          <a:p>
            <a:r>
              <a:rPr lang="en-US" dirty="0"/>
              <a:t>__ Small Group Ministry</a:t>
            </a:r>
          </a:p>
          <a:p>
            <a:r>
              <a:rPr lang="en-US" dirty="0"/>
              <a:t>__ Car Care Ministry</a:t>
            </a:r>
          </a:p>
          <a:p>
            <a:r>
              <a:rPr lang="en-US" dirty="0"/>
              <a:t>__ Home Maintenance Ministry</a:t>
            </a:r>
          </a:p>
          <a:p>
            <a:r>
              <a:rPr lang="en-US" dirty="0"/>
              <a:t>__ Card &amp; Book Ministry </a:t>
            </a:r>
          </a:p>
          <a:p>
            <a:br>
              <a:rPr lang="en-US" dirty="0">
                <a:latin typeface="Helvetica" charset="0"/>
              </a:rPr>
            </a:br>
            <a:endParaRPr lang="en-US" dirty="0">
              <a:effectLst/>
              <a:latin typeface="Helvetica" charset="0"/>
            </a:endParaRPr>
          </a:p>
        </p:txBody>
      </p:sp>
      <p:sp>
        <p:nvSpPr>
          <p:cNvPr id="8" name="Rectangle 7"/>
          <p:cNvSpPr/>
          <p:nvPr/>
        </p:nvSpPr>
        <p:spPr>
          <a:xfrm>
            <a:off x="240632" y="4205499"/>
            <a:ext cx="11694694" cy="2308324"/>
          </a:xfrm>
          <a:prstGeom prst="rect">
            <a:avLst/>
          </a:prstGeom>
        </p:spPr>
        <p:txBody>
          <a:bodyPr wrap="square">
            <a:spAutoFit/>
          </a:bodyPr>
          <a:lstStyle/>
          <a:p>
            <a:r>
              <a:rPr lang="en-US" dirty="0"/>
              <a:t>____________________________________________________________________________________________________Name   ____________________________________________________________________________________________________Phone # ____________________________________________________________________________________________________Email</a:t>
            </a:r>
          </a:p>
          <a:p>
            <a:r>
              <a:rPr lang="en-US" dirty="0"/>
              <a:t>____________________________________________________________________________________________________Address</a:t>
            </a:r>
          </a:p>
        </p:txBody>
      </p:sp>
      <p:sp>
        <p:nvSpPr>
          <p:cNvPr id="6" name="TextBox 5">
            <a:extLst>
              <a:ext uri="{FF2B5EF4-FFF2-40B4-BE49-F238E27FC236}">
                <a16:creationId xmlns:a16="http://schemas.microsoft.com/office/drawing/2014/main" id="{AE03E500-8116-06CC-63F3-7016BFF4915C}"/>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88020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3" name="Picture 2"/>
          <p:cNvPicPr>
            <a:picLocks noChangeAspect="1"/>
          </p:cNvPicPr>
          <p:nvPr/>
        </p:nvPicPr>
        <p:blipFill>
          <a:blip r:embed="rId2"/>
          <a:stretch>
            <a:fillRect/>
          </a:stretch>
        </p:blipFill>
        <p:spPr>
          <a:xfrm>
            <a:off x="637674" y="457200"/>
            <a:ext cx="3505200" cy="3759200"/>
          </a:xfrm>
          <a:prstGeom prst="rect">
            <a:avLst/>
          </a:prstGeom>
        </p:spPr>
      </p:pic>
      <p:sp>
        <p:nvSpPr>
          <p:cNvPr id="5" name="Rectangle 4"/>
          <p:cNvSpPr/>
          <p:nvPr/>
        </p:nvSpPr>
        <p:spPr>
          <a:xfrm>
            <a:off x="4987399" y="887968"/>
            <a:ext cx="4347152" cy="369332"/>
          </a:xfrm>
          <a:prstGeom prst="rect">
            <a:avLst/>
          </a:prstGeom>
        </p:spPr>
        <p:txBody>
          <a:bodyPr wrap="none">
            <a:spAutoFit/>
          </a:bodyPr>
          <a:lstStyle/>
          <a:p>
            <a:pPr algn="ctr"/>
            <a:r>
              <a:rPr lang="en-US" b="1" dirty="0"/>
              <a:t>Coffee, Cake &amp; Conversation Response Card</a:t>
            </a:r>
            <a:endParaRPr lang="en-US" dirty="0">
              <a:effectLst/>
            </a:endParaRPr>
          </a:p>
        </p:txBody>
      </p:sp>
      <p:sp>
        <p:nvSpPr>
          <p:cNvPr id="6" name="Rectangle 5"/>
          <p:cNvSpPr/>
          <p:nvPr/>
        </p:nvSpPr>
        <p:spPr>
          <a:xfrm>
            <a:off x="839788" y="1688068"/>
            <a:ext cx="10493959" cy="4247317"/>
          </a:xfrm>
          <a:prstGeom prst="rect">
            <a:avLst/>
          </a:prstGeom>
        </p:spPr>
        <p:txBody>
          <a:bodyPr wrap="square">
            <a:spAutoFit/>
          </a:bodyPr>
          <a:lstStyle/>
          <a:p>
            <a:pPr lvl="6"/>
            <a:r>
              <a:rPr lang="en-US" dirty="0"/>
              <a:t>Please share your thoughts on each widow ministry idea.  For example, is the idea something needed, would you be interested in participating, do you have specific ministry requests etc.</a:t>
            </a:r>
          </a:p>
          <a:p>
            <a:pPr lvl="6"/>
            <a:endParaRPr lang="en-US" dirty="0"/>
          </a:p>
          <a:p>
            <a:pPr lvl="6"/>
            <a:endParaRPr lang="en-US" dirty="0"/>
          </a:p>
          <a:p>
            <a:r>
              <a:rPr lang="en-US" dirty="0"/>
              <a:t>Social Ministry</a:t>
            </a:r>
          </a:p>
          <a:p>
            <a:br>
              <a:rPr lang="en-US" dirty="0"/>
            </a:br>
            <a:endParaRPr lang="en-US" dirty="0"/>
          </a:p>
          <a:p>
            <a:r>
              <a:rPr lang="en-US" dirty="0"/>
              <a:t>Small Group &amp; Widow Fellowship Ministry </a:t>
            </a:r>
          </a:p>
          <a:p>
            <a:br>
              <a:rPr lang="en-US" dirty="0"/>
            </a:br>
            <a:endParaRPr lang="en-US" dirty="0"/>
          </a:p>
          <a:p>
            <a:r>
              <a:rPr lang="en-US" dirty="0"/>
              <a:t>Practical Needs</a:t>
            </a:r>
          </a:p>
          <a:p>
            <a:br>
              <a:rPr lang="en-US" dirty="0"/>
            </a:br>
            <a:endParaRPr lang="en-US" dirty="0"/>
          </a:p>
          <a:p>
            <a:r>
              <a:rPr lang="en-US" dirty="0"/>
              <a:t>Card &amp; Book Ministry</a:t>
            </a:r>
            <a:endParaRPr lang="en-US" dirty="0">
              <a:effectLst/>
            </a:endParaRPr>
          </a:p>
        </p:txBody>
      </p:sp>
      <p:sp>
        <p:nvSpPr>
          <p:cNvPr id="7" name="TextBox 6">
            <a:extLst>
              <a:ext uri="{FF2B5EF4-FFF2-40B4-BE49-F238E27FC236}">
                <a16:creationId xmlns:a16="http://schemas.microsoft.com/office/drawing/2014/main" id="{AB82D04C-4EF8-E300-3761-06173F681AB0}"/>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418143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p>
        </p:txBody>
      </p:sp>
      <p:sp>
        <p:nvSpPr>
          <p:cNvPr id="3" name="Subtitle 2"/>
          <p:cNvSpPr>
            <a:spLocks noGrp="1"/>
          </p:cNvSpPr>
          <p:nvPr>
            <p:ph type="subTitle" idx="1"/>
          </p:nvPr>
        </p:nvSpPr>
        <p:spPr>
          <a:xfrm>
            <a:off x="2732917" y="4072420"/>
            <a:ext cx="8077200" cy="1862722"/>
          </a:xfrm>
        </p:spPr>
        <p:txBody>
          <a:bodyPr>
            <a:noAutofit/>
          </a:bodyPr>
          <a:lstStyle/>
          <a:p>
            <a:r>
              <a:rPr lang="en-US" sz="2800" i="1" dirty="0"/>
              <a:t>Religion that God our Father finds pure and faultless, is this:  take care of HIS widows.   </a:t>
            </a:r>
            <a:r>
              <a:rPr lang="en-US" sz="2800" dirty="0"/>
              <a:t>James 1:27</a:t>
            </a:r>
          </a:p>
          <a:p>
            <a:endParaRPr lang="en-US" sz="2800" dirty="0"/>
          </a:p>
          <a:p>
            <a:r>
              <a:rPr lang="en-US" sz="2800" dirty="0"/>
              <a:t>Stand in the Gap for </a:t>
            </a:r>
            <a:r>
              <a:rPr lang="en-US" sz="2800" i="1" dirty="0"/>
              <a:t>Widows</a:t>
            </a:r>
          </a:p>
        </p:txBody>
      </p:sp>
      <p:pic>
        <p:nvPicPr>
          <p:cNvPr id="4" name="Picture 3"/>
          <p:cNvPicPr>
            <a:picLocks noChangeAspect="1"/>
          </p:cNvPicPr>
          <p:nvPr/>
        </p:nvPicPr>
        <p:blipFill>
          <a:blip r:embed="rId3"/>
          <a:stretch>
            <a:fillRect/>
          </a:stretch>
        </p:blipFill>
        <p:spPr>
          <a:xfrm>
            <a:off x="568309" y="441535"/>
            <a:ext cx="11055381" cy="3664952"/>
          </a:xfrm>
          <a:prstGeom prst="rect">
            <a:avLst/>
          </a:prstGeom>
        </p:spPr>
      </p:pic>
      <p:sp>
        <p:nvSpPr>
          <p:cNvPr id="5" name="TextBox 4">
            <a:extLst>
              <a:ext uri="{FF2B5EF4-FFF2-40B4-BE49-F238E27FC236}">
                <a16:creationId xmlns:a16="http://schemas.microsoft.com/office/drawing/2014/main" id="{1B13CE87-A611-A713-0A8D-FEE417254DBE}"/>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68826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6" name="TextBox 5"/>
          <p:cNvSpPr txBox="1"/>
          <p:nvPr/>
        </p:nvSpPr>
        <p:spPr>
          <a:xfrm>
            <a:off x="3934558" y="1379294"/>
            <a:ext cx="7615757" cy="954107"/>
          </a:xfrm>
          <a:prstGeom prst="rect">
            <a:avLst/>
          </a:prstGeom>
          <a:noFill/>
        </p:spPr>
        <p:txBody>
          <a:bodyPr wrap="square" rtlCol="0">
            <a:spAutoFit/>
          </a:bodyPr>
          <a:lstStyle/>
          <a:p>
            <a:r>
              <a:rPr lang="en-US" sz="2800" dirty="0"/>
              <a:t>“I will not go to a movie or out to dinner by myself.”</a:t>
            </a:r>
            <a:r>
              <a:rPr lang="en-US" sz="2400" dirty="0"/>
              <a:t> </a:t>
            </a:r>
          </a:p>
        </p:txBody>
      </p:sp>
      <p:sp>
        <p:nvSpPr>
          <p:cNvPr id="7" name="TextBox 6"/>
          <p:cNvSpPr txBox="1"/>
          <p:nvPr/>
        </p:nvSpPr>
        <p:spPr>
          <a:xfrm>
            <a:off x="5931802" y="3357550"/>
            <a:ext cx="7512908" cy="523220"/>
          </a:xfrm>
          <a:prstGeom prst="rect">
            <a:avLst/>
          </a:prstGeom>
          <a:noFill/>
        </p:spPr>
        <p:txBody>
          <a:bodyPr wrap="square" rtlCol="0">
            <a:spAutoFit/>
          </a:bodyPr>
          <a:lstStyle/>
          <a:p>
            <a:r>
              <a:rPr lang="en-US" sz="2800" dirty="0"/>
              <a:t>“It is difficult to cook for one.”</a:t>
            </a:r>
          </a:p>
        </p:txBody>
      </p:sp>
      <p:sp>
        <p:nvSpPr>
          <p:cNvPr id="8" name="TextBox 7"/>
          <p:cNvSpPr txBox="1"/>
          <p:nvPr/>
        </p:nvSpPr>
        <p:spPr>
          <a:xfrm>
            <a:off x="4467792" y="5367297"/>
            <a:ext cx="7724208" cy="954107"/>
          </a:xfrm>
          <a:prstGeom prst="rect">
            <a:avLst/>
          </a:prstGeom>
          <a:noFill/>
        </p:spPr>
        <p:txBody>
          <a:bodyPr wrap="square" rtlCol="0">
            <a:spAutoFit/>
          </a:bodyPr>
          <a:lstStyle/>
          <a:p>
            <a:r>
              <a:rPr lang="en-US" sz="2800" dirty="0"/>
              <a:t>“I am at a dinner party for 6 and I’m number 7.”</a:t>
            </a:r>
          </a:p>
          <a:p>
            <a:endParaRPr lang="en-US" sz="2800" dirty="0"/>
          </a:p>
        </p:txBody>
      </p:sp>
      <p:pic>
        <p:nvPicPr>
          <p:cNvPr id="11" name="Picture 10"/>
          <p:cNvPicPr>
            <a:picLocks noChangeAspect="1"/>
          </p:cNvPicPr>
          <p:nvPr/>
        </p:nvPicPr>
        <p:blipFill>
          <a:blip r:embed="rId2"/>
          <a:stretch>
            <a:fillRect/>
          </a:stretch>
        </p:blipFill>
        <p:spPr>
          <a:xfrm>
            <a:off x="615433" y="379343"/>
            <a:ext cx="3568794" cy="3783583"/>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3031" y="2271134"/>
            <a:ext cx="3810000" cy="3670300"/>
          </a:xfrm>
          <a:prstGeom prst="rect">
            <a:avLst/>
          </a:prstGeom>
        </p:spPr>
      </p:pic>
      <p:sp>
        <p:nvSpPr>
          <p:cNvPr id="9" name="TextBox 8">
            <a:extLst>
              <a:ext uri="{FF2B5EF4-FFF2-40B4-BE49-F238E27FC236}">
                <a16:creationId xmlns:a16="http://schemas.microsoft.com/office/drawing/2014/main" id="{9FA2BEA3-5B1B-1E6A-3970-A726748835C7}"/>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32786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6" name="TextBox 5"/>
          <p:cNvSpPr txBox="1"/>
          <p:nvPr/>
        </p:nvSpPr>
        <p:spPr>
          <a:xfrm>
            <a:off x="4772025" y="1700552"/>
            <a:ext cx="7068065" cy="954107"/>
          </a:xfrm>
          <a:prstGeom prst="rect">
            <a:avLst/>
          </a:prstGeom>
          <a:noFill/>
        </p:spPr>
        <p:txBody>
          <a:bodyPr wrap="square" rtlCol="0">
            <a:spAutoFit/>
          </a:bodyPr>
          <a:lstStyle/>
          <a:p>
            <a:r>
              <a:rPr lang="en-US" sz="2800" dirty="0"/>
              <a:t>“Unless you are a widow, you can not understand the depth of this pain.”</a:t>
            </a:r>
          </a:p>
        </p:txBody>
      </p:sp>
      <p:sp>
        <p:nvSpPr>
          <p:cNvPr id="7" name="TextBox 6"/>
          <p:cNvSpPr txBox="1"/>
          <p:nvPr/>
        </p:nvSpPr>
        <p:spPr>
          <a:xfrm>
            <a:off x="4263731" y="4049615"/>
            <a:ext cx="7512908" cy="954107"/>
          </a:xfrm>
          <a:prstGeom prst="rect">
            <a:avLst/>
          </a:prstGeom>
          <a:noFill/>
        </p:spPr>
        <p:txBody>
          <a:bodyPr wrap="square" rtlCol="0">
            <a:spAutoFit/>
          </a:bodyPr>
          <a:lstStyle/>
          <a:p>
            <a:r>
              <a:rPr lang="en-US" sz="2800" dirty="0"/>
              <a:t>“ I would love to have other widow friends to walk along side with through our grief journey.”</a:t>
            </a:r>
          </a:p>
        </p:txBody>
      </p:sp>
      <p:pic>
        <p:nvPicPr>
          <p:cNvPr id="4" name="Picture Placeholder 3"/>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3428" b="-2193"/>
          <a:stretch/>
        </p:blipFill>
        <p:spPr>
          <a:xfrm>
            <a:off x="571521" y="216569"/>
            <a:ext cx="4021612" cy="4186989"/>
          </a:xfrm>
        </p:spPr>
      </p:pic>
      <p:sp>
        <p:nvSpPr>
          <p:cNvPr id="8" name="TextBox 7">
            <a:extLst>
              <a:ext uri="{FF2B5EF4-FFF2-40B4-BE49-F238E27FC236}">
                <a16:creationId xmlns:a16="http://schemas.microsoft.com/office/drawing/2014/main" id="{950CEE74-1ACB-0170-2E8F-8133FD0164BD}"/>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285002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6" name="TextBox 5"/>
          <p:cNvSpPr txBox="1"/>
          <p:nvPr/>
        </p:nvSpPr>
        <p:spPr>
          <a:xfrm>
            <a:off x="4077730" y="691978"/>
            <a:ext cx="7068065" cy="1200329"/>
          </a:xfrm>
          <a:prstGeom prst="rect">
            <a:avLst/>
          </a:prstGeom>
          <a:noFill/>
        </p:spPr>
        <p:txBody>
          <a:bodyPr wrap="square" rtlCol="0">
            <a:spAutoFit/>
          </a:bodyPr>
          <a:lstStyle/>
          <a:p>
            <a:r>
              <a:rPr lang="en-US" sz="2400" dirty="0"/>
              <a:t>“The cards, the calls, the visits all stopped after a few months.  No one said it to my face, but they had moved on with their lives.”</a:t>
            </a:r>
          </a:p>
        </p:txBody>
      </p:sp>
      <p:sp>
        <p:nvSpPr>
          <p:cNvPr id="7" name="TextBox 6"/>
          <p:cNvSpPr txBox="1"/>
          <p:nvPr/>
        </p:nvSpPr>
        <p:spPr>
          <a:xfrm>
            <a:off x="4208584" y="2446892"/>
            <a:ext cx="7338647" cy="830997"/>
          </a:xfrm>
          <a:prstGeom prst="rect">
            <a:avLst/>
          </a:prstGeom>
          <a:noFill/>
        </p:spPr>
        <p:txBody>
          <a:bodyPr wrap="square" rtlCol="0">
            <a:spAutoFit/>
          </a:bodyPr>
          <a:lstStyle/>
          <a:p>
            <a:r>
              <a:rPr lang="en-US" sz="2400" dirty="0"/>
              <a:t>“The most loving thing you can do for me is to remember my husband and share your memories of him.”</a:t>
            </a:r>
          </a:p>
        </p:txBody>
      </p:sp>
      <p:sp>
        <p:nvSpPr>
          <p:cNvPr id="3" name="TextBox 2"/>
          <p:cNvSpPr txBox="1"/>
          <p:nvPr/>
        </p:nvSpPr>
        <p:spPr>
          <a:xfrm>
            <a:off x="5248124" y="3920452"/>
            <a:ext cx="6518314" cy="2308324"/>
          </a:xfrm>
          <a:prstGeom prst="rect">
            <a:avLst/>
          </a:prstGeom>
          <a:noFill/>
        </p:spPr>
        <p:txBody>
          <a:bodyPr wrap="square" rtlCol="0">
            <a:spAutoFit/>
          </a:bodyPr>
          <a:lstStyle/>
          <a:p>
            <a:r>
              <a:rPr lang="en-US" sz="2400" dirty="0"/>
              <a:t>The worst days of my year are:</a:t>
            </a:r>
          </a:p>
          <a:p>
            <a:endParaRPr lang="en-US" sz="2400" dirty="0"/>
          </a:p>
          <a:p>
            <a:r>
              <a:rPr lang="en-US" sz="2400" dirty="0"/>
              <a:t>	My husband’s Heavenly Birthday</a:t>
            </a:r>
          </a:p>
          <a:p>
            <a:r>
              <a:rPr lang="en-US" sz="2400" dirty="0"/>
              <a:t>	Our Anniversary</a:t>
            </a:r>
          </a:p>
          <a:p>
            <a:r>
              <a:rPr lang="en-US" sz="2400" dirty="0"/>
              <a:t>	Valentine’s Day</a:t>
            </a:r>
          </a:p>
          <a:p>
            <a:r>
              <a:rPr lang="en-US" sz="2400" dirty="0"/>
              <a:t>	Christmas</a:t>
            </a:r>
          </a:p>
        </p:txBody>
      </p:sp>
      <p:pic>
        <p:nvPicPr>
          <p:cNvPr id="8" name="Picture Placeholder 7"/>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733" b="-2489"/>
          <a:stretch/>
        </p:blipFill>
        <p:spPr>
          <a:xfrm>
            <a:off x="173482" y="457201"/>
            <a:ext cx="5293848" cy="5366084"/>
          </a:xfrm>
        </p:spPr>
      </p:pic>
      <p:sp>
        <p:nvSpPr>
          <p:cNvPr id="9" name="TextBox 8">
            <a:extLst>
              <a:ext uri="{FF2B5EF4-FFF2-40B4-BE49-F238E27FC236}">
                <a16:creationId xmlns:a16="http://schemas.microsoft.com/office/drawing/2014/main" id="{B04B0551-96E6-C729-4D99-8AB48772D45F}"/>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66700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6" name="TextBox 5"/>
          <p:cNvSpPr txBox="1"/>
          <p:nvPr/>
        </p:nvSpPr>
        <p:spPr>
          <a:xfrm>
            <a:off x="4414615" y="1364901"/>
            <a:ext cx="7068065" cy="954107"/>
          </a:xfrm>
          <a:prstGeom prst="rect">
            <a:avLst/>
          </a:prstGeom>
          <a:noFill/>
        </p:spPr>
        <p:txBody>
          <a:bodyPr wrap="square" rtlCol="0">
            <a:spAutoFit/>
          </a:bodyPr>
          <a:lstStyle/>
          <a:p>
            <a:r>
              <a:rPr lang="en-US" sz="2800" dirty="0"/>
              <a:t>“I often feel taken advantage of when I get repairs done on my home or car.”</a:t>
            </a:r>
          </a:p>
        </p:txBody>
      </p:sp>
      <p:sp>
        <p:nvSpPr>
          <p:cNvPr id="7" name="TextBox 6"/>
          <p:cNvSpPr txBox="1"/>
          <p:nvPr/>
        </p:nvSpPr>
        <p:spPr>
          <a:xfrm>
            <a:off x="3632887" y="4149350"/>
            <a:ext cx="7512908" cy="1384995"/>
          </a:xfrm>
          <a:prstGeom prst="rect">
            <a:avLst/>
          </a:prstGeom>
          <a:noFill/>
        </p:spPr>
        <p:txBody>
          <a:bodyPr wrap="square" rtlCol="0">
            <a:spAutoFit/>
          </a:bodyPr>
          <a:lstStyle/>
          <a:p>
            <a:r>
              <a:rPr lang="en-US" sz="2800" dirty="0"/>
              <a:t>“I am scared to climb a ladder to change a lightbulb or clean the gutters.  It is not safe to do these type of projects when I live alone.”</a:t>
            </a:r>
          </a:p>
        </p:txBody>
      </p:sp>
      <p:pic>
        <p:nvPicPr>
          <p:cNvPr id="8" name="Picture Placeholder 7"/>
          <p:cNvPicPr>
            <a:picLocks noGrp="1" noChangeAspect="1"/>
          </p:cNvPicPr>
          <p:nvPr>
            <p:ph type="pic" idx="1"/>
          </p:nvPr>
        </p:nvPicPr>
        <p:blipFill>
          <a:blip r:embed="rId2">
            <a:extLst>
              <a:ext uri="{BEBA8EAE-BF5A-486C-A8C5-ECC9F3942E4B}">
                <a14:imgProps xmlns:a14="http://schemas.microsoft.com/office/drawing/2010/main">
                  <a14:imgLayer r:embed="rId3">
                    <a14:imgEffect>
                      <a14:backgroundRemoval t="5068" b="94542" l="9752" r="89894">
                        <a14:foregroundMark x1="24113" y1="79922" x2="42021" y2="89669"/>
                      </a14:backgroundRemoval>
                    </a14:imgEffect>
                  </a14:imgLayer>
                </a14:imgProps>
              </a:ext>
              <a:ext uri="{28A0092B-C50C-407E-A947-70E740481C1C}">
                <a14:useLocalDpi xmlns:a14="http://schemas.microsoft.com/office/drawing/2010/main" val="0"/>
              </a:ext>
            </a:extLst>
          </a:blip>
          <a:srcRect t="6595" b="6595"/>
          <a:stretch>
            <a:fillRect/>
          </a:stretch>
        </p:blipFill>
        <p:spPr>
          <a:xfrm rot="13899824">
            <a:off x="-280194" y="1257300"/>
            <a:ext cx="6172200" cy="4873625"/>
          </a:xfrm>
        </p:spPr>
      </p:pic>
      <p:sp>
        <p:nvSpPr>
          <p:cNvPr id="9" name="TextBox 8">
            <a:extLst>
              <a:ext uri="{FF2B5EF4-FFF2-40B4-BE49-F238E27FC236}">
                <a16:creationId xmlns:a16="http://schemas.microsoft.com/office/drawing/2014/main" id="{1D480994-51BC-9D7B-71E1-2E0826F8FF8F}"/>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25489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8309A5-9D11-B641-B3C2-EFD04454E375}"/>
              </a:ext>
            </a:extLst>
          </p:cNvPr>
          <p:cNvSpPr/>
          <p:nvPr/>
        </p:nvSpPr>
        <p:spPr>
          <a:xfrm>
            <a:off x="382385" y="474345"/>
            <a:ext cx="11255433" cy="6001643"/>
          </a:xfrm>
          <a:prstGeom prst="rect">
            <a:avLst/>
          </a:prstGeom>
        </p:spPr>
        <p:txBody>
          <a:bodyPr wrap="square">
            <a:spAutoFit/>
          </a:bodyPr>
          <a:lstStyle/>
          <a:p>
            <a:pPr algn="ctr"/>
            <a:r>
              <a:rPr lang="en-US" sz="2400" b="1" dirty="0">
                <a:solidFill>
                  <a:srgbClr val="0D1A23"/>
                </a:solidFill>
              </a:rPr>
              <a:t>WHY A WIDOW MINISTRY?</a:t>
            </a:r>
            <a:endParaRPr lang="en-US" sz="2400" dirty="0">
              <a:solidFill>
                <a:srgbClr val="0D1A23"/>
              </a:solidFill>
            </a:endParaRPr>
          </a:p>
          <a:p>
            <a:pPr algn="ctr"/>
            <a:br>
              <a:rPr lang="en-US" sz="2400" dirty="0">
                <a:solidFill>
                  <a:srgbClr val="0D1A23"/>
                </a:solidFill>
              </a:rPr>
            </a:br>
            <a:endParaRPr lang="en-US" sz="2400" dirty="0">
              <a:solidFill>
                <a:srgbClr val="535353"/>
              </a:solidFill>
            </a:endParaRPr>
          </a:p>
          <a:p>
            <a:r>
              <a:rPr lang="en-US" sz="2400" dirty="0">
                <a:solidFill>
                  <a:srgbClr val="000000"/>
                </a:solidFill>
              </a:rPr>
              <a:t>Many widows feel like they are in a “fog” after their husband’s death. They often lose friendships, experience financial hardship, or struggle with illness themselves. The realities of life as a widow usually bring their own, fresh grief.</a:t>
            </a:r>
          </a:p>
          <a:p>
            <a:br>
              <a:rPr lang="en-US" sz="2400" dirty="0">
                <a:solidFill>
                  <a:srgbClr val="000000"/>
                </a:solidFill>
              </a:rPr>
            </a:br>
            <a:endParaRPr lang="en-US" sz="2400" dirty="0">
              <a:solidFill>
                <a:srgbClr val="000000"/>
              </a:solidFill>
            </a:endParaRPr>
          </a:p>
          <a:p>
            <a:r>
              <a:rPr lang="en-US" sz="2400" dirty="0">
                <a:solidFill>
                  <a:srgbClr val="000000"/>
                </a:solidFill>
              </a:rPr>
              <a:t>But being a widow does not have to mean being alone.</a:t>
            </a:r>
          </a:p>
          <a:p>
            <a:br>
              <a:rPr lang="en-US" sz="2400" dirty="0">
                <a:solidFill>
                  <a:srgbClr val="000000"/>
                </a:solidFill>
              </a:rPr>
            </a:br>
            <a:endParaRPr lang="en-US" sz="2400" dirty="0">
              <a:solidFill>
                <a:srgbClr val="000000"/>
              </a:solidFill>
            </a:endParaRPr>
          </a:p>
          <a:p>
            <a:r>
              <a:rPr lang="en-US" sz="2400" dirty="0">
                <a:solidFill>
                  <a:srgbClr val="000000"/>
                </a:solidFill>
              </a:rPr>
              <a:t>We can help by hosting social gatherings, providing practical home </a:t>
            </a:r>
          </a:p>
          <a:p>
            <a:r>
              <a:rPr lang="en-US" sz="2400" dirty="0">
                <a:solidFill>
                  <a:srgbClr val="000000"/>
                </a:solidFill>
              </a:rPr>
              <a:t>and car care maintenance or facilitating small groups of widows.</a:t>
            </a:r>
          </a:p>
          <a:p>
            <a:pPr algn="ctr"/>
            <a:br>
              <a:rPr lang="en-US" sz="2400" dirty="0">
                <a:solidFill>
                  <a:srgbClr val="0D1A23"/>
                </a:solidFill>
              </a:rPr>
            </a:br>
            <a:endParaRPr lang="en-US" sz="2400" dirty="0">
              <a:solidFill>
                <a:srgbClr val="0D1A23"/>
              </a:solidFill>
            </a:endParaRPr>
          </a:p>
          <a:p>
            <a:pPr algn="ctr"/>
            <a:r>
              <a:rPr lang="en-US" sz="2400" b="1" i="1" dirty="0">
                <a:solidFill>
                  <a:srgbClr val="0D1A23"/>
                </a:solidFill>
              </a:rPr>
              <a:t>Join Us &amp; Stand in the Gap for Widows.</a:t>
            </a:r>
            <a:endParaRPr lang="en-US" sz="2400" dirty="0">
              <a:solidFill>
                <a:srgbClr val="0D1A23"/>
              </a:solidFill>
              <a:effectLst/>
            </a:endParaRPr>
          </a:p>
        </p:txBody>
      </p:sp>
      <p:pic>
        <p:nvPicPr>
          <p:cNvPr id="5" name="Picture Placeholder 3">
            <a:extLst>
              <a:ext uri="{FF2B5EF4-FFF2-40B4-BE49-F238E27FC236}">
                <a16:creationId xmlns:a16="http://schemas.microsoft.com/office/drawing/2014/main" id="{547AC9D0-908B-CE41-B6A7-C66EB5A1C33E}"/>
              </a:ext>
            </a:extLst>
          </p:cNvPr>
          <p:cNvPicPr>
            <a:picLocks noChangeAspect="1"/>
          </p:cNvPicPr>
          <p:nvPr/>
        </p:nvPicPr>
        <p:blipFill rotWithShape="1">
          <a:blip r:embed="rId2">
            <a:extLst>
              <a:ext uri="{28A0092B-C50C-407E-A947-70E740481C1C}">
                <a14:useLocalDpi xmlns:a14="http://schemas.microsoft.com/office/drawing/2010/main" val="0"/>
              </a:ext>
            </a:extLst>
          </a:blip>
          <a:srcRect t="-3428" b="-2193"/>
          <a:stretch/>
        </p:blipFill>
        <p:spPr>
          <a:xfrm rot="10800000">
            <a:off x="8797474" y="3574472"/>
            <a:ext cx="2840342" cy="2957143"/>
          </a:xfrm>
          <a:prstGeom prst="rect">
            <a:avLst/>
          </a:prstGeom>
        </p:spPr>
      </p:pic>
      <p:sp>
        <p:nvSpPr>
          <p:cNvPr id="6" name="TextBox 5">
            <a:extLst>
              <a:ext uri="{FF2B5EF4-FFF2-40B4-BE49-F238E27FC236}">
                <a16:creationId xmlns:a16="http://schemas.microsoft.com/office/drawing/2014/main" id="{0464ADD0-FE2A-0569-80B9-70544FB1DEEC}"/>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0294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idx="1"/>
          </p:nvPr>
        </p:nvPicPr>
        <p:blipFill>
          <a:blip r:embed="rId2">
            <a:extLst>
              <a:ext uri="{BEBA8EAE-BF5A-486C-A8C5-ECC9F3942E4B}">
                <a14:imgProps xmlns:a14="http://schemas.microsoft.com/office/drawing/2010/main">
                  <a14:imgLayer r:embed="rId3">
                    <a14:imgEffect>
                      <a14:backgroundRemoval t="0" b="98519" l="0" r="100000"/>
                    </a14:imgEffect>
                  </a14:imgLayer>
                </a14:imgProps>
              </a:ext>
              <a:ext uri="{28A0092B-C50C-407E-A947-70E740481C1C}">
                <a14:useLocalDpi xmlns:a14="http://schemas.microsoft.com/office/drawing/2010/main" val="0"/>
              </a:ext>
            </a:extLst>
          </a:blip>
          <a:srcRect l="870" r="870"/>
          <a:stretch>
            <a:fillRect/>
          </a:stretch>
        </p:blipFill>
        <p:spPr>
          <a:xfrm rot="7339154">
            <a:off x="315681" y="1597997"/>
            <a:ext cx="3793838" cy="2995649"/>
          </a:xfrm>
        </p:spPr>
      </p:pic>
      <p:sp>
        <p:nvSpPr>
          <p:cNvPr id="2" name="Title 1"/>
          <p:cNvSpPr>
            <a:spLocks noGrp="1"/>
          </p:cNvSpPr>
          <p:nvPr>
            <p:ph type="title"/>
          </p:nvPr>
        </p:nvSpPr>
        <p:spPr/>
        <p:txBody>
          <a:bodyPr/>
          <a:lstStyle/>
          <a:p>
            <a:r>
              <a:rPr lang="en-US" dirty="0"/>
              <a:t> </a:t>
            </a:r>
          </a:p>
        </p:txBody>
      </p:sp>
      <p:sp>
        <p:nvSpPr>
          <p:cNvPr id="6" name="TextBox 5"/>
          <p:cNvSpPr txBox="1"/>
          <p:nvPr/>
        </p:nvSpPr>
        <p:spPr>
          <a:xfrm>
            <a:off x="1010653" y="691978"/>
            <a:ext cx="10419347" cy="523220"/>
          </a:xfrm>
          <a:prstGeom prst="rect">
            <a:avLst/>
          </a:prstGeom>
          <a:noFill/>
        </p:spPr>
        <p:txBody>
          <a:bodyPr wrap="square" rtlCol="0">
            <a:spAutoFit/>
          </a:bodyPr>
          <a:lstStyle/>
          <a:p>
            <a:r>
              <a:rPr lang="en-US" sz="2800" dirty="0"/>
              <a:t>Stand in the Gap for Widows research suggests that widows need:</a:t>
            </a:r>
          </a:p>
        </p:txBody>
      </p:sp>
      <p:sp>
        <p:nvSpPr>
          <p:cNvPr id="7" name="TextBox 6"/>
          <p:cNvSpPr txBox="1"/>
          <p:nvPr/>
        </p:nvSpPr>
        <p:spPr>
          <a:xfrm>
            <a:off x="3917092" y="1764817"/>
            <a:ext cx="7512908" cy="4401205"/>
          </a:xfrm>
          <a:prstGeom prst="rect">
            <a:avLst/>
          </a:prstGeom>
          <a:noFill/>
        </p:spPr>
        <p:txBody>
          <a:bodyPr wrap="square" rtlCol="0">
            <a:spAutoFit/>
          </a:bodyPr>
          <a:lstStyle/>
          <a:p>
            <a:r>
              <a:rPr lang="en-US" sz="2800" b="1" dirty="0"/>
              <a:t>Social</a:t>
            </a:r>
            <a:r>
              <a:rPr lang="en-US" sz="2800" dirty="0"/>
              <a:t> interactions with other widows.</a:t>
            </a:r>
          </a:p>
          <a:p>
            <a:endParaRPr lang="en-US" sz="2800" dirty="0"/>
          </a:p>
          <a:p>
            <a:r>
              <a:rPr lang="en-US" sz="2800" b="1" dirty="0"/>
              <a:t>Small Groups </a:t>
            </a:r>
            <a:r>
              <a:rPr lang="en-US" sz="2800" dirty="0"/>
              <a:t>of widows to walk their grief journey. </a:t>
            </a:r>
          </a:p>
          <a:p>
            <a:endParaRPr lang="en-US" sz="2800" dirty="0"/>
          </a:p>
          <a:p>
            <a:r>
              <a:rPr lang="en-US" sz="2800" b="1" dirty="0"/>
              <a:t>Practical Help </a:t>
            </a:r>
            <a:r>
              <a:rPr lang="en-US" sz="2800" dirty="0"/>
              <a:t>with home maintenance and car care needs.</a:t>
            </a:r>
          </a:p>
          <a:p>
            <a:endParaRPr lang="en-US" sz="2800" dirty="0"/>
          </a:p>
          <a:p>
            <a:r>
              <a:rPr lang="en-US" sz="2800" dirty="0"/>
              <a:t>To be remembered and ministered to through a </a:t>
            </a:r>
            <a:r>
              <a:rPr lang="en-US" sz="2800" b="1" dirty="0"/>
              <a:t>Card &amp; Book Ministry</a:t>
            </a:r>
            <a:r>
              <a:rPr lang="en-US" sz="2800" dirty="0"/>
              <a:t>.</a:t>
            </a:r>
          </a:p>
        </p:txBody>
      </p:sp>
      <p:sp>
        <p:nvSpPr>
          <p:cNvPr id="9" name="TextBox 8">
            <a:extLst>
              <a:ext uri="{FF2B5EF4-FFF2-40B4-BE49-F238E27FC236}">
                <a16:creationId xmlns:a16="http://schemas.microsoft.com/office/drawing/2014/main" id="{CC0F67E2-9D22-94F6-A536-7465DCBD134C}"/>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204673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48BC25B-E8E7-A449-8C89-03BE015EBA30}"/>
              </a:ext>
            </a:extLst>
          </p:cNvPr>
          <p:cNvSpPr>
            <a:spLocks noGrp="1"/>
          </p:cNvSpPr>
          <p:nvPr>
            <p:ph type="body" sz="half" idx="2"/>
          </p:nvPr>
        </p:nvSpPr>
        <p:spPr>
          <a:xfrm>
            <a:off x="3308464" y="1036320"/>
            <a:ext cx="8246228" cy="5453149"/>
          </a:xfrm>
        </p:spPr>
        <p:txBody>
          <a:bodyPr/>
          <a:lstStyle/>
          <a:p>
            <a:r>
              <a:rPr lang="en-US" sz="1800" dirty="0"/>
              <a:t>Many widows feel alone and that no one understands.  </a:t>
            </a:r>
          </a:p>
          <a:p>
            <a:br>
              <a:rPr lang="en-US" sz="1800" dirty="0"/>
            </a:br>
            <a:endParaRPr lang="en-US" sz="1800" dirty="0"/>
          </a:p>
          <a:p>
            <a:r>
              <a:rPr lang="en-US" sz="1800" dirty="0"/>
              <a:t>Having a strong network of support and a community bond fosters both emotional and physical health.  </a:t>
            </a:r>
          </a:p>
          <a:p>
            <a:br>
              <a:rPr lang="en-US" sz="1800" dirty="0"/>
            </a:br>
            <a:endParaRPr lang="en-US" sz="1800" dirty="0"/>
          </a:p>
          <a:p>
            <a:r>
              <a:rPr lang="en-US" sz="1800" dirty="0"/>
              <a:t>A social ministry can consist of special dinners designed specifically for widows, group projects, frozen meal parties or events.</a:t>
            </a:r>
          </a:p>
          <a:p>
            <a:br>
              <a:rPr lang="en-US" dirty="0"/>
            </a:br>
            <a:endParaRPr lang="en-US" dirty="0"/>
          </a:p>
          <a:p>
            <a:r>
              <a:rPr lang="en-US" sz="1800" i="1" dirty="0">
                <a:solidFill>
                  <a:srgbClr val="945200"/>
                </a:solidFill>
              </a:rPr>
              <a:t>“I’m at a dinner party for 6 and I’m number 7.”  - Widow Voice</a:t>
            </a:r>
          </a:p>
          <a:p>
            <a:endParaRPr lang="en-US" sz="1800" dirty="0">
              <a:solidFill>
                <a:srgbClr val="945200"/>
              </a:solidFill>
            </a:endParaRPr>
          </a:p>
          <a:p>
            <a:r>
              <a:rPr lang="en-US" sz="1800" i="1" dirty="0">
                <a:solidFill>
                  <a:srgbClr val="945200"/>
                </a:solidFill>
              </a:rPr>
              <a:t>“I was overwhelmed and tears filled my eyes when I walked into the room and realized the time and effort that went into this event and just for us.”  - Widow Voice</a:t>
            </a:r>
            <a:endParaRPr lang="en-US" sz="1800" dirty="0">
              <a:solidFill>
                <a:srgbClr val="945200"/>
              </a:solidFill>
            </a:endParaRPr>
          </a:p>
          <a:p>
            <a:endParaRPr lang="en-US" dirty="0"/>
          </a:p>
        </p:txBody>
      </p:sp>
      <p:pic>
        <p:nvPicPr>
          <p:cNvPr id="5" name="Picture 4">
            <a:extLst>
              <a:ext uri="{FF2B5EF4-FFF2-40B4-BE49-F238E27FC236}">
                <a16:creationId xmlns:a16="http://schemas.microsoft.com/office/drawing/2014/main" id="{71BCB967-A23E-1149-B179-FF39C9753CCC}"/>
              </a:ext>
            </a:extLst>
          </p:cNvPr>
          <p:cNvPicPr/>
          <p:nvPr/>
        </p:nvPicPr>
        <p:blipFill>
          <a:blip r:embed="rId2"/>
          <a:stretch>
            <a:fillRect/>
          </a:stretch>
        </p:blipFill>
        <p:spPr>
          <a:xfrm>
            <a:off x="514464" y="368531"/>
            <a:ext cx="2794000" cy="2895600"/>
          </a:xfrm>
          <a:prstGeom prst="rect">
            <a:avLst/>
          </a:prstGeom>
        </p:spPr>
      </p:pic>
      <p:sp>
        <p:nvSpPr>
          <p:cNvPr id="6" name="TextBox 5">
            <a:extLst>
              <a:ext uri="{FF2B5EF4-FFF2-40B4-BE49-F238E27FC236}">
                <a16:creationId xmlns:a16="http://schemas.microsoft.com/office/drawing/2014/main" id="{9808B13F-46B8-15A0-DF63-BA19DE513350}"/>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3381746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4A0B2CE-AFFD-9644-86B8-F6E85322B37B}"/>
              </a:ext>
            </a:extLst>
          </p:cNvPr>
          <p:cNvSpPr>
            <a:spLocks noGrp="1"/>
          </p:cNvSpPr>
          <p:nvPr>
            <p:ph type="body" sz="half" idx="2"/>
          </p:nvPr>
        </p:nvSpPr>
        <p:spPr>
          <a:xfrm>
            <a:off x="839788" y="631767"/>
            <a:ext cx="6940925" cy="5386648"/>
          </a:xfrm>
        </p:spPr>
        <p:txBody>
          <a:bodyPr>
            <a:normAutofit lnSpcReduction="10000"/>
          </a:bodyPr>
          <a:lstStyle/>
          <a:p>
            <a:br>
              <a:rPr lang="en-US" dirty="0"/>
            </a:br>
            <a:endParaRPr lang="en-US" dirty="0"/>
          </a:p>
          <a:p>
            <a:r>
              <a:rPr lang="en-US" sz="1800" dirty="0"/>
              <a:t>Widows need someone to help them sort through their emotions and in the process, someone who will cry with them, allow them to express fully their pain and struggles and who will be there for them as they face the crises that inevitably come.  </a:t>
            </a:r>
          </a:p>
          <a:p>
            <a:br>
              <a:rPr lang="en-US" sz="1800" dirty="0"/>
            </a:br>
            <a:endParaRPr lang="en-US" sz="1800" dirty="0"/>
          </a:p>
          <a:p>
            <a:r>
              <a:rPr lang="en-US" sz="1800" dirty="0"/>
              <a:t>Our research shows that widows are hurting deeply one year, two years and even ten years plus.  In a SITGM small group there is no directing, counseling, steering toward a predetermined goal, no manipulation, no fixing — just a complete reliance on God to work.</a:t>
            </a:r>
          </a:p>
          <a:p>
            <a:br>
              <a:rPr lang="en-US" sz="1800" dirty="0"/>
            </a:br>
            <a:endParaRPr lang="en-US" sz="1800" dirty="0"/>
          </a:p>
          <a:p>
            <a:r>
              <a:rPr lang="en-US" sz="1800" i="1" dirty="0">
                <a:solidFill>
                  <a:srgbClr val="945200"/>
                </a:solidFill>
              </a:rPr>
              <a:t>“I was with my husband when he died suddenly.  After 42 years of marriage, half of me was gone.”  - Widow Voice</a:t>
            </a:r>
          </a:p>
          <a:p>
            <a:endParaRPr lang="en-US" sz="1800" dirty="0">
              <a:solidFill>
                <a:srgbClr val="945200"/>
              </a:solidFill>
            </a:endParaRPr>
          </a:p>
          <a:p>
            <a:r>
              <a:rPr lang="en-US" sz="1800" i="1" dirty="0">
                <a:solidFill>
                  <a:srgbClr val="945200"/>
                </a:solidFill>
              </a:rPr>
              <a:t>“No one can comfort a widow like another widow.  When we see another woman enter this experience…we want to comfort her.”  - Miriam Neff</a:t>
            </a:r>
            <a:endParaRPr lang="en-US" sz="1800" dirty="0">
              <a:solidFill>
                <a:srgbClr val="945200"/>
              </a:solidFill>
            </a:endParaRPr>
          </a:p>
          <a:p>
            <a:endParaRPr lang="en-US" dirty="0"/>
          </a:p>
        </p:txBody>
      </p:sp>
      <p:pic>
        <p:nvPicPr>
          <p:cNvPr id="5" name="Picture 4">
            <a:extLst>
              <a:ext uri="{FF2B5EF4-FFF2-40B4-BE49-F238E27FC236}">
                <a16:creationId xmlns:a16="http://schemas.microsoft.com/office/drawing/2014/main" id="{0D371C20-BD2B-B046-A7D0-57B4E1B13E12}"/>
              </a:ext>
            </a:extLst>
          </p:cNvPr>
          <p:cNvPicPr/>
          <p:nvPr/>
        </p:nvPicPr>
        <p:blipFill>
          <a:blip r:embed="rId2"/>
          <a:stretch>
            <a:fillRect/>
          </a:stretch>
        </p:blipFill>
        <p:spPr>
          <a:xfrm>
            <a:off x="8318499" y="0"/>
            <a:ext cx="3502198" cy="3549650"/>
          </a:xfrm>
          <a:prstGeom prst="rect">
            <a:avLst/>
          </a:prstGeom>
        </p:spPr>
      </p:pic>
      <p:sp>
        <p:nvSpPr>
          <p:cNvPr id="6" name="TextBox 5">
            <a:extLst>
              <a:ext uri="{FF2B5EF4-FFF2-40B4-BE49-F238E27FC236}">
                <a16:creationId xmlns:a16="http://schemas.microsoft.com/office/drawing/2014/main" id="{A58B27D1-865E-5F6B-3ED3-61F4E6BC74AB}"/>
              </a:ext>
            </a:extLst>
          </p:cNvPr>
          <p:cNvSpPr txBox="1"/>
          <p:nvPr/>
        </p:nvSpPr>
        <p:spPr>
          <a:xfrm>
            <a:off x="8803341" y="6481969"/>
            <a:ext cx="3303572" cy="430887"/>
          </a:xfrm>
          <a:prstGeom prst="rect">
            <a:avLst/>
          </a:prstGeom>
          <a:noFill/>
        </p:spPr>
        <p:txBody>
          <a:bodyPr wrap="square" rtlCol="0">
            <a:spAutoFit/>
          </a:bodyPr>
          <a:lstStyle/>
          <a:p>
            <a:pPr algn="r"/>
            <a:r>
              <a:rPr lang="en-US" sz="1100" dirty="0"/>
              <a:t>© 2021 Stand in the Gap Ministries</a:t>
            </a:r>
          </a:p>
          <a:p>
            <a:pPr algn="r"/>
            <a:endParaRPr lang="en-US" sz="1100" dirty="0"/>
          </a:p>
        </p:txBody>
      </p:sp>
    </p:spTree>
    <p:extLst>
      <p:ext uri="{BB962C8B-B14F-4D97-AF65-F5344CB8AC3E}">
        <p14:creationId xmlns:p14="http://schemas.microsoft.com/office/powerpoint/2010/main" val="1524884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8383</TotalTime>
  <Words>1451</Words>
  <Application>Microsoft Macintosh PowerPoint</Application>
  <PresentationFormat>Widescreen</PresentationFormat>
  <Paragraphs>154</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Helvetica</vt:lpstr>
      <vt:lpstr>Office Theme</vt:lpstr>
      <vt:lpstr> </vt:lpstr>
      <vt:lpstr> </vt:lpstr>
      <vt:lpstr> </vt:lpstr>
      <vt:lpstr> </vt:lpstr>
      <vt:lpstr>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Melissa Phenicie</dc:creator>
  <cp:lastModifiedBy>Microsoft Office User</cp:lastModifiedBy>
  <cp:revision>25</cp:revision>
  <cp:lastPrinted>2017-11-09T17:31:01Z</cp:lastPrinted>
  <dcterms:created xsi:type="dcterms:W3CDTF">2017-08-28T15:03:34Z</dcterms:created>
  <dcterms:modified xsi:type="dcterms:W3CDTF">2022-05-24T15:54:46Z</dcterms:modified>
</cp:coreProperties>
</file>